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1005" r:id="rId2"/>
    <p:sldId id="1261" r:id="rId3"/>
    <p:sldId id="1301" r:id="rId4"/>
    <p:sldId id="483" r:id="rId5"/>
    <p:sldId id="1299" r:id="rId6"/>
    <p:sldId id="1236" r:id="rId7"/>
    <p:sldId id="1250" r:id="rId8"/>
    <p:sldId id="1249" r:id="rId9"/>
    <p:sldId id="1304" r:id="rId10"/>
    <p:sldId id="1306" r:id="rId11"/>
    <p:sldId id="1291" r:id="rId12"/>
    <p:sldId id="1297" r:id="rId13"/>
    <p:sldId id="1298" r:id="rId14"/>
    <p:sldId id="1288" r:id="rId15"/>
    <p:sldId id="1307" r:id="rId16"/>
    <p:sldId id="1308" r:id="rId17"/>
    <p:sldId id="1309" r:id="rId18"/>
    <p:sldId id="1265" r:id="rId19"/>
    <p:sldId id="1231" r:id="rId20"/>
    <p:sldId id="1259" r:id="rId21"/>
    <p:sldId id="1311" r:id="rId22"/>
    <p:sldId id="1310" r:id="rId23"/>
    <p:sldId id="1312" r:id="rId24"/>
    <p:sldId id="1313" r:id="rId25"/>
    <p:sldId id="1233" r:id="rId2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CC"/>
    <a:srgbClr val="00608A"/>
    <a:srgbClr val="008000"/>
    <a:srgbClr val="FF9900"/>
    <a:srgbClr val="AB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39" autoAdjust="0"/>
  </p:normalViewPr>
  <p:slideViewPr>
    <p:cSldViewPr snapToGrid="0" snapToObjects="1">
      <p:cViewPr varScale="1">
        <p:scale>
          <a:sx n="66" d="100"/>
          <a:sy n="66" d="100"/>
        </p:scale>
        <p:origin x="1330" y="53"/>
      </p:cViewPr>
      <p:guideLst>
        <p:guide orient="horz" pos="25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139" y="53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6DBCF797-72C0-5845-BDC2-DBB92780D26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4" rIns="96647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47" tIns="48324" rIns="96647" bIns="483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F16CD617-248E-484D-88E3-73E319280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Try to fix hatched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4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later: check EGOM hotspot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6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3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4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4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0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industry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0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Objectives: map spatial density, generate indices of abundance, identify habitat associations, identify shifts in spatial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9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Spatial delta-generalized linear mixed model for multiple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0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Dropped jigging survey, sensitivity analysis provided evidence that it wasn’t contributing much to model fit anyway.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7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Redefined recently to align with population structure</a:t>
            </a:r>
          </a:p>
          <a:p>
            <a:r>
              <a:rPr lang="en-GB" dirty="0"/>
              <a:t>Implications for fishery data- survey strata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CD617-248E-484D-88E3-73E3192806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23942"/>
            <a:ext cx="10363200" cy="1386617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10558"/>
            <a:ext cx="10363200" cy="675704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subtitle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res_dark_no_compass_cont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Compass Rose 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46" y="191821"/>
            <a:ext cx="11681252" cy="636385"/>
          </a:xfrm>
        </p:spPr>
        <p:txBody>
          <a:bodyPr anchor="t">
            <a:normAutofit/>
          </a:bodyPr>
          <a:lstStyle>
            <a:lvl1pPr algn="l">
              <a:defRPr sz="2800" b="1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A39A-9F89-364E-BF01-AB38BD84F7BC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2E93-C421-DE4B-8656-34BC9D77A2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946" y="173416"/>
            <a:ext cx="9742556" cy="63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946" y="957038"/>
            <a:ext cx="11681252" cy="516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9946" y="6356351"/>
            <a:ext cx="3184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A637A39A-9F89-364E-BF01-AB38BD84F7BC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3213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</a:lstStyle>
          <a:p>
            <a:fld id="{DD842E93-C421-DE4B-8656-34BC9D77A2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3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08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7B1C-8633-4611-B92D-3A120763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92" y="1554907"/>
            <a:ext cx="11138994" cy="1987617"/>
          </a:xfrm>
        </p:spPr>
        <p:txBody>
          <a:bodyPr>
            <a:noAutofit/>
          </a:bodyPr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climate-mediated changes in Atlantic cod spatial dynamics using VAST</a:t>
            </a:r>
            <a:br>
              <a:rPr lang="en-US" sz="4000" b="1" i="0" dirty="0">
                <a:solidFill>
                  <a:srgbClr val="2A2A2A"/>
                </a:solidFill>
                <a:effectLst/>
                <a:latin typeface="+mj-lt"/>
              </a:rPr>
            </a:b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A7A4B-47A4-4E62-9599-DA492BA68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8599"/>
            <a:ext cx="9144000" cy="141227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</a:rPr>
              <a:t>Katie Lankowicz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, Lisa Kerr, Graham Sherwood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Gulf of Maine Research Institute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AFS National Meeting 2023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Density covariates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F5DB50-355F-3EE8-B5EE-61C816FB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46" y="957038"/>
            <a:ext cx="11681252" cy="516912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Tested for collinearity prior to inclusion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Probability of sediment type: sand, mud, gravel, cobble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Rugosity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Bathymetry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Daily bottom temperature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Basin-wide climate indices: daily NAO index, monthly AMO index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Cubic spline additive model for both predictors</a:t>
            </a:r>
          </a:p>
          <a:p>
            <a:pPr marL="457200" lvl="1" indent="0" algn="ctr">
              <a:buNone/>
            </a:pPr>
            <a:r>
              <a:rPr lang="en-US" i="1" dirty="0">
                <a:solidFill>
                  <a:schemeClr val="tx1"/>
                </a:solidFill>
              </a:rPr>
              <a:t>Response variable ~ cs(Density Covariate 1) + … + cs(Density Covariate 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9E494-5BDE-4C41-F74F-38D581625116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4B14D-1312-726E-753F-D6630D6AD712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68D6ECC4-0DA6-3849-1694-0EEB962FE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" t="7721" r="1058"/>
          <a:stretch/>
        </p:blipFill>
        <p:spPr>
          <a:xfrm>
            <a:off x="1909823" y="883920"/>
            <a:ext cx="8414795" cy="61610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41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DD4419-A388-6BD8-128B-DEB0CE91B510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pic>
        <p:nvPicPr>
          <p:cNvPr id="4" name="Picture 3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4D143F9B-9EA7-1492-CA4B-844CFE7B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t="7473" r="1317"/>
          <a:stretch/>
        </p:blipFill>
        <p:spPr>
          <a:xfrm>
            <a:off x="1875099" y="891540"/>
            <a:ext cx="8414795" cy="61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5DE87-83B7-3764-CAAA-4965F89C3DCD}"/>
              </a:ext>
            </a:extLst>
          </p:cNvPr>
          <p:cNvSpPr/>
          <p:nvPr/>
        </p:nvSpPr>
        <p:spPr>
          <a:xfrm>
            <a:off x="9594574" y="231494"/>
            <a:ext cx="2491409" cy="725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 of spatial density</a:t>
            </a:r>
          </a:p>
        </p:txBody>
      </p:sp>
      <p:pic>
        <p:nvPicPr>
          <p:cNvPr id="4" name="Picture 3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42AD486F-C6CB-D75E-A61F-1AE64B0E9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7190" r="1079"/>
          <a:stretch/>
        </p:blipFill>
        <p:spPr>
          <a:xfrm>
            <a:off x="1898248" y="867879"/>
            <a:ext cx="8414795" cy="6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983E3-DBAF-7A69-C288-A6177109F208}"/>
              </a:ext>
            </a:extLst>
          </p:cNvPr>
          <p:cNvGrpSpPr/>
          <p:nvPr/>
        </p:nvGrpSpPr>
        <p:grpSpPr>
          <a:xfrm>
            <a:off x="3963749" y="778858"/>
            <a:ext cx="7588065" cy="5925552"/>
            <a:chOff x="4050037" y="828206"/>
            <a:chExt cx="7588065" cy="5925552"/>
          </a:xfrm>
        </p:grpSpPr>
        <p:pic>
          <p:nvPicPr>
            <p:cNvPr id="7" name="Picture 6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6B4ABF47-FD54-C71F-48A4-A65C6253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037" y="828206"/>
              <a:ext cx="7588065" cy="5863504"/>
            </a:xfrm>
            <a:prstGeom prst="rect">
              <a:avLst/>
            </a:prstGeom>
          </p:spPr>
        </p:pic>
        <p:pic>
          <p:nvPicPr>
            <p:cNvPr id="4" name="Picture 3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B1A9B96D-6843-1C42-C1CD-6539258EC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538" t="92055" r="30726" b="1991"/>
            <a:stretch/>
          </p:blipFill>
          <p:spPr>
            <a:xfrm>
              <a:off x="6280553" y="6180362"/>
              <a:ext cx="3831220" cy="57339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203E0C-3DFD-F93D-62C7-B00982AF9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0" r="18624" b="4776"/>
          <a:stretch/>
        </p:blipFill>
        <p:spPr>
          <a:xfrm>
            <a:off x="640186" y="2210853"/>
            <a:ext cx="3030114" cy="28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6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Indices of abundance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ECCF6-3C1D-6B7F-68C9-0B6415CE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03" y="780004"/>
            <a:ext cx="7832771" cy="6052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0B9D1-710B-536A-AD17-E1B94C359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81" t="92606" r="28840" b="2518"/>
          <a:stretch/>
        </p:blipFill>
        <p:spPr>
          <a:xfrm>
            <a:off x="6096000" y="6286322"/>
            <a:ext cx="3558201" cy="387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CCB2E-EA7C-1DEE-B206-4E9E22184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9" r="28709" b="9287"/>
          <a:stretch/>
        </p:blipFill>
        <p:spPr>
          <a:xfrm>
            <a:off x="677907" y="2223553"/>
            <a:ext cx="2926396" cy="28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B957D9-EECD-2C0D-8617-D9793B27C74A}"/>
              </a:ext>
            </a:extLst>
          </p:cNvPr>
          <p:cNvGrpSpPr/>
          <p:nvPr/>
        </p:nvGrpSpPr>
        <p:grpSpPr>
          <a:xfrm>
            <a:off x="998953" y="1290393"/>
            <a:ext cx="10201544" cy="5059851"/>
            <a:chOff x="998953" y="477717"/>
            <a:chExt cx="10201544" cy="5059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89BB9-AB78-F61B-BF94-E91BA75E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21" b="50000"/>
            <a:stretch/>
          </p:blipFill>
          <p:spPr>
            <a:xfrm>
              <a:off x="1214750" y="1795041"/>
              <a:ext cx="9985747" cy="32081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EFA51-F6F0-7388-CAC0-BEA178A01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78" r="97968" b="38256"/>
            <a:stretch/>
          </p:blipFill>
          <p:spPr>
            <a:xfrm>
              <a:off x="998953" y="2230206"/>
              <a:ext cx="355285" cy="2878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76533-22D1-C1A4-C09F-DAB8AEF2C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149" b="1"/>
            <a:stretch/>
          </p:blipFill>
          <p:spPr>
            <a:xfrm>
              <a:off x="1087427" y="5062959"/>
              <a:ext cx="9985747" cy="264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C7C4F-9CB7-4726-A721-923EA504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08" t="97159" r="43026" b="1"/>
            <a:stretch/>
          </p:blipFill>
          <p:spPr>
            <a:xfrm>
              <a:off x="4835938" y="5160252"/>
              <a:ext cx="2488723" cy="3773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875C5-7B8C-CE42-2A7A-B44E6772046E}"/>
                </a:ext>
              </a:extLst>
            </p:cNvPr>
            <p:cNvSpPr txBox="1"/>
            <p:nvPr/>
          </p:nvSpPr>
          <p:spPr>
            <a:xfrm rot="18848970">
              <a:off x="1840375" y="134453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F6C7C-8002-6D87-D203-56F2163697C3}"/>
                </a:ext>
              </a:extLst>
            </p:cNvPr>
            <p:cNvSpPr txBox="1"/>
            <p:nvPr/>
          </p:nvSpPr>
          <p:spPr>
            <a:xfrm rot="18848970">
              <a:off x="2871172" y="1334214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2646F-3C56-0B07-CB9E-4DE4A1E37491}"/>
                </a:ext>
              </a:extLst>
            </p:cNvPr>
            <p:cNvSpPr txBox="1"/>
            <p:nvPr/>
          </p:nvSpPr>
          <p:spPr>
            <a:xfrm rot="18848970">
              <a:off x="3930107" y="128185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Cobble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A7256A-46E7-5E0A-96BB-69929BC347D9}"/>
                </a:ext>
              </a:extLst>
            </p:cNvPr>
            <p:cNvSpPr txBox="1"/>
            <p:nvPr/>
          </p:nvSpPr>
          <p:spPr>
            <a:xfrm rot="18848970">
              <a:off x="4954013" y="1313004"/>
              <a:ext cx="78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Gravel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C3F915-08B9-4F87-D5EE-443E27729AF5}"/>
                </a:ext>
              </a:extLst>
            </p:cNvPr>
            <p:cNvSpPr txBox="1"/>
            <p:nvPr/>
          </p:nvSpPr>
          <p:spPr>
            <a:xfrm rot="18848970">
              <a:off x="5964727" y="106585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Bottom temp.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D1670-CC04-2724-35DD-576D85ECC848}"/>
                </a:ext>
              </a:extLst>
            </p:cNvPr>
            <p:cNvSpPr txBox="1"/>
            <p:nvPr/>
          </p:nvSpPr>
          <p:spPr>
            <a:xfrm rot="18848970">
              <a:off x="7104832" y="1383305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6A512-712A-D698-7A40-C3371C925FCD}"/>
                </a:ext>
              </a:extLst>
            </p:cNvPr>
            <p:cNvSpPr txBox="1"/>
            <p:nvPr/>
          </p:nvSpPr>
          <p:spPr>
            <a:xfrm rot="18848970">
              <a:off x="8185577" y="1359590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67233-63EB-4528-1EFF-AEF8E7692F8F}"/>
                </a:ext>
              </a:extLst>
            </p:cNvPr>
            <p:cNvSpPr txBox="1"/>
            <p:nvPr/>
          </p:nvSpPr>
          <p:spPr>
            <a:xfrm rot="18848970">
              <a:off x="9136475" y="125422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Rugosity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AC072-4256-1AA1-BE5E-A6ED08F6A3DF}"/>
                </a:ext>
              </a:extLst>
            </p:cNvPr>
            <p:cNvSpPr txBox="1"/>
            <p:nvPr/>
          </p:nvSpPr>
          <p:spPr>
            <a:xfrm rot="18848970">
              <a:off x="10232421" y="1383305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D78AF-0992-6165-0B2B-9FA97CC3ED99}"/>
              </a:ext>
            </a:extLst>
          </p:cNvPr>
          <p:cNvSpPr txBox="1"/>
          <p:nvPr/>
        </p:nvSpPr>
        <p:spPr>
          <a:xfrm>
            <a:off x="3860035" y="868498"/>
            <a:ext cx="447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presence/absence</a:t>
            </a:r>
          </a:p>
        </p:txBody>
      </p:sp>
    </p:spTree>
    <p:extLst>
      <p:ext uri="{BB962C8B-B14F-4D97-AF65-F5344CB8AC3E}">
        <p14:creationId xmlns:p14="http://schemas.microsoft.com/office/powerpoint/2010/main" val="391718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Habitat associations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FC53E7-7565-530F-C370-5DBF14E8D374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C33A72-BEBF-4168-D5B6-5507FFE4FCD6}"/>
              </a:ext>
            </a:extLst>
          </p:cNvPr>
          <p:cNvGrpSpPr/>
          <p:nvPr/>
        </p:nvGrpSpPr>
        <p:grpSpPr>
          <a:xfrm>
            <a:off x="962505" y="1290393"/>
            <a:ext cx="10234267" cy="5059851"/>
            <a:chOff x="962505" y="1290393"/>
            <a:chExt cx="10234267" cy="5059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89BB9-AB78-F61B-BF94-E91BA75E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" t="49181" r="-904" b="4665"/>
            <a:stretch/>
          </p:blipFill>
          <p:spPr>
            <a:xfrm>
              <a:off x="1211025" y="2650603"/>
              <a:ext cx="9985747" cy="31652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8EFA51-F6F0-7388-CAC0-BEA178A01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78" r="97968" b="38256"/>
            <a:stretch/>
          </p:blipFill>
          <p:spPr>
            <a:xfrm>
              <a:off x="962505" y="2590801"/>
              <a:ext cx="355285" cy="2878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76533-22D1-C1A4-C09F-DAB8AEF2C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149" b="1"/>
            <a:stretch/>
          </p:blipFill>
          <p:spPr>
            <a:xfrm>
              <a:off x="1083702" y="5875635"/>
              <a:ext cx="9985747" cy="264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C7C4F-9CB7-4726-A721-923EA5043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08" t="97159" r="43026" b="1"/>
            <a:stretch/>
          </p:blipFill>
          <p:spPr>
            <a:xfrm>
              <a:off x="4832213" y="5972928"/>
              <a:ext cx="2488723" cy="3773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875C5-7B8C-CE42-2A7A-B44E6772046E}"/>
                </a:ext>
              </a:extLst>
            </p:cNvPr>
            <p:cNvSpPr txBox="1"/>
            <p:nvPr/>
          </p:nvSpPr>
          <p:spPr>
            <a:xfrm rot="18848970">
              <a:off x="1836650" y="2157215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F6C7C-8002-6D87-D203-56F2163697C3}"/>
                </a:ext>
              </a:extLst>
            </p:cNvPr>
            <p:cNvSpPr txBox="1"/>
            <p:nvPr/>
          </p:nvSpPr>
          <p:spPr>
            <a:xfrm rot="18848970">
              <a:off x="2867447" y="2146890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82646F-3C56-0B07-CB9E-4DE4A1E37491}"/>
                </a:ext>
              </a:extLst>
            </p:cNvPr>
            <p:cNvSpPr txBox="1"/>
            <p:nvPr/>
          </p:nvSpPr>
          <p:spPr>
            <a:xfrm rot="18848970">
              <a:off x="3926382" y="2094530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Cobble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A7256A-46E7-5E0A-96BB-69929BC347D9}"/>
                </a:ext>
              </a:extLst>
            </p:cNvPr>
            <p:cNvSpPr txBox="1"/>
            <p:nvPr/>
          </p:nvSpPr>
          <p:spPr>
            <a:xfrm rot="18848970">
              <a:off x="4950288" y="2125680"/>
              <a:ext cx="782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Gravel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C3F915-08B9-4F87-D5EE-443E27729AF5}"/>
                </a:ext>
              </a:extLst>
            </p:cNvPr>
            <p:cNvSpPr txBox="1"/>
            <p:nvPr/>
          </p:nvSpPr>
          <p:spPr>
            <a:xfrm rot="18848970">
              <a:off x="5961002" y="1878535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Bottom temp.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D1670-CC04-2724-35DD-576D85ECC848}"/>
                </a:ext>
              </a:extLst>
            </p:cNvPr>
            <p:cNvSpPr txBox="1"/>
            <p:nvPr/>
          </p:nvSpPr>
          <p:spPr>
            <a:xfrm rot="18848970">
              <a:off x="7101107" y="2195981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26A512-712A-D698-7A40-C3371C925FCD}"/>
                </a:ext>
              </a:extLst>
            </p:cNvPr>
            <p:cNvSpPr txBox="1"/>
            <p:nvPr/>
          </p:nvSpPr>
          <p:spPr>
            <a:xfrm rot="18848970">
              <a:off x="8181852" y="2172266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67233-63EB-4528-1EFF-AEF8E7692F8F}"/>
                </a:ext>
              </a:extLst>
            </p:cNvPr>
            <p:cNvSpPr txBox="1"/>
            <p:nvPr/>
          </p:nvSpPr>
          <p:spPr>
            <a:xfrm rot="18848970">
              <a:off x="9132750" y="2066899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Rugosity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AC072-4256-1AA1-BE5E-A6ED08F6A3DF}"/>
                </a:ext>
              </a:extLst>
            </p:cNvPr>
            <p:cNvSpPr txBox="1"/>
            <p:nvPr/>
          </p:nvSpPr>
          <p:spPr>
            <a:xfrm rot="18848970">
              <a:off x="10228696" y="2195981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D78AF-0992-6165-0B2B-9FA97CC3ED99}"/>
              </a:ext>
            </a:extLst>
          </p:cNvPr>
          <p:cNvSpPr txBox="1"/>
          <p:nvPr/>
        </p:nvSpPr>
        <p:spPr>
          <a:xfrm>
            <a:off x="4305734" y="868498"/>
            <a:ext cx="3580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size class, abundance</a:t>
            </a:r>
          </a:p>
        </p:txBody>
      </p:sp>
    </p:spTree>
    <p:extLst>
      <p:ext uri="{BB962C8B-B14F-4D97-AF65-F5344CB8AC3E}">
        <p14:creationId xmlns:p14="http://schemas.microsoft.com/office/powerpoint/2010/main" val="639567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2BB663D-30F5-1E97-CE30-CFBB42642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/>
          <a:stretch/>
        </p:blipFill>
        <p:spPr>
          <a:xfrm>
            <a:off x="3223259" y="0"/>
            <a:ext cx="849554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3DC092-0E39-A547-FA79-085E02E0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all stock </a:t>
            </a:r>
            <a:br>
              <a:rPr lang="en-US" dirty="0"/>
            </a:br>
            <a:r>
              <a:rPr lang="en-US" dirty="0"/>
              <a:t>areas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02988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WGOM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D5A76-A196-64C2-27E9-B64D0D9DF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"/>
          <a:stretch/>
        </p:blipFill>
        <p:spPr>
          <a:xfrm>
            <a:off x="3340099" y="0"/>
            <a:ext cx="852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Atlantic Cod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Economically, ecologically, and culturally important species within New England’s groundfish fishery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distribution shaped by multiple habitat and oceanographic variables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8946A-08EA-92DB-410A-4912E1925848}"/>
              </a:ext>
            </a:extLst>
          </p:cNvPr>
          <p:cNvSpPr/>
          <p:nvPr/>
        </p:nvSpPr>
        <p:spPr>
          <a:xfrm>
            <a:off x="9621520" y="101600"/>
            <a:ext cx="2448560" cy="85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B5A913-6FF2-ACEA-F641-13DD0D2D9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"/>
          <a:stretch/>
        </p:blipFill>
        <p:spPr>
          <a:xfrm>
            <a:off x="3213099" y="0"/>
            <a:ext cx="850570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456651-71AF-421F-B934-D766C6AF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2697843" cy="3237179"/>
          </a:xfrm>
        </p:spPr>
        <p:txBody>
          <a:bodyPr>
            <a:normAutofit/>
          </a:bodyPr>
          <a:lstStyle/>
          <a:p>
            <a:r>
              <a:rPr lang="en-US" dirty="0"/>
              <a:t>Spatial dynamics, </a:t>
            </a:r>
            <a:br>
              <a:rPr lang="en-US" dirty="0"/>
            </a:br>
            <a:r>
              <a:rPr lang="en-US" dirty="0"/>
              <a:t>GBK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Large size –</a:t>
            </a:r>
            <a:br>
              <a:rPr lang="en-US" dirty="0"/>
            </a:br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59607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VAST is a flexible model framework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Capable of combining multitudes of data and generating spatial dynamics information pertinent to ecological and stock assessment research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Spatial density is variable across the size classes and within the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North-south and inshore-offshore gradients of abundance linked to size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Indices of abundance for all size classes generally declined over the modeled period in all stock areas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size class showed high variability and possible increasing trend in spring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Strength of habitat associations variable with size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Large size class presence driven by bottom temperature, abundance within areas of presence not strongly associated with any covariate tested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Small and medium size class presence driven by bottom temperature, depth, rugosity</a:t>
            </a:r>
          </a:p>
          <a:p>
            <a:pPr lvl="3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Stock centers of gravity shifting northeast, particularly in spring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Effective area occupied trends variable with stock area, size class, and season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Implications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Shifting centers of gravity may be driven by changes in spatial extent of areas with preferable bottom temperature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Decline in area occupied indicates spatial area of habitat with both suitable depth and suitable bottom temperature is decreasing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Important to quantify reduction in spatial area of high-suitability habitats as warmer bottom temperatures spread northward</a:t>
            </a:r>
          </a:p>
        </p:txBody>
      </p: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C5965A31-89BB-2B4A-9BF6-F4100B03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1" y="4859284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F003B-B60F-6BB9-D8D9-02C65B24B558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4847414"/>
          </a:xfrm>
        </p:spPr>
        <p:txBody>
          <a:bodyPr numCol="2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Lisa Kerr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Graham Sherwood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Jon Grabowski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Jackie Odell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Vito Giacalone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Felipe Restrepo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Brad Harris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Hubert </a:t>
            </a:r>
            <a:r>
              <a:rPr lang="en-US" sz="2000" dirty="0" err="1">
                <a:solidFill>
                  <a:schemeClr val="tx1"/>
                </a:solidFill>
              </a:rPr>
              <a:t>duPontavice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Andrew Allyn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Alex Hansell</a:t>
            </a: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Staff and survey managers at: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DFO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NOAA NEFSC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ASMFC Northern shrimp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ME-NH Inshore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Eastern Gulf of Maine Sentinel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SMAST video trawl survey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MA DMF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URI GSO Trawl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RI DEM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CBA32-E601-A90F-28B8-50688815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84" y="5328923"/>
            <a:ext cx="209110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AD70F9A0-3D94-F5A6-8514-1A9F65C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00" y="3817606"/>
            <a:ext cx="3122597" cy="20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59F0AA-98F2-A075-9BE7-9652EDB0602A}"/>
              </a:ext>
            </a:extLst>
          </p:cNvPr>
          <p:cNvGrpSpPr/>
          <p:nvPr/>
        </p:nvGrpSpPr>
        <p:grpSpPr>
          <a:xfrm>
            <a:off x="3114989" y="2504715"/>
            <a:ext cx="5877166" cy="1731109"/>
            <a:chOff x="3851858" y="2504715"/>
            <a:chExt cx="7268859" cy="1731109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96FB1E12-AF66-AE07-FBD5-A26C999667AE}"/>
                </a:ext>
              </a:extLst>
            </p:cNvPr>
            <p:cNvSpPr txBox="1">
              <a:spLocks/>
            </p:cNvSpPr>
            <p:nvPr/>
          </p:nvSpPr>
          <p:spPr>
            <a:xfrm>
              <a:off x="4908176" y="2504715"/>
              <a:ext cx="6212541" cy="173110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>
                  <a:solidFill>
                    <a:srgbClr val="00608A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sz="3200" dirty="0"/>
                <a:t>: klankowicz@gmri.org</a:t>
              </a:r>
            </a:p>
            <a:p>
              <a:r>
                <a:rPr lang="en-US" sz="1400" dirty="0"/>
                <a:t> </a:t>
              </a:r>
            </a:p>
            <a:p>
              <a:r>
                <a:rPr lang="en-US" sz="3200" dirty="0"/>
                <a:t>: @KatieLankowicz</a:t>
              </a:r>
            </a:p>
          </p:txBody>
        </p:sp>
        <p:pic>
          <p:nvPicPr>
            <p:cNvPr id="1026" name="Picture 2" descr="Gmail - Free logo icons">
              <a:extLst>
                <a:ext uri="{FF2B5EF4-FFF2-40B4-BE49-F238E27FC236}">
                  <a16:creationId xmlns:a16="http://schemas.microsoft.com/office/drawing/2014/main" id="{396541E7-6A1E-1ED3-8156-A5A3B36AC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505" y="2612571"/>
              <a:ext cx="591671" cy="41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C77F-9B67-BF1A-BF89-AC07BAC9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858" y="3298371"/>
              <a:ext cx="1056318" cy="49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6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2DEFDE-0406-8854-1CA6-BC1F38C6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1" y="3505071"/>
            <a:ext cx="10364098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 assessments and habitat use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355079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Several life history phases often found in higher densities over complex bottom habitat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Assessment and management efforts mainly informed by bottom trawl surveys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ABA89-B809-89B1-E9EC-655B26BD6353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5FD93-DC81-AD0D-09B2-4D29E9033848}"/>
              </a:ext>
            </a:extLst>
          </p:cNvPr>
          <p:cNvGrpSpPr/>
          <p:nvPr/>
        </p:nvGrpSpPr>
        <p:grpSpPr>
          <a:xfrm>
            <a:off x="475366" y="4226807"/>
            <a:ext cx="6666742" cy="2306830"/>
            <a:chOff x="475366" y="4226807"/>
            <a:chExt cx="6666742" cy="23068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06DFA1-10B5-26F0-ABAC-A3B71A33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5" y="4226807"/>
              <a:ext cx="6628543" cy="2143065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B72B3FF-8640-BDE3-15B1-FD0AE81BA8B4}"/>
                </a:ext>
              </a:extLst>
            </p:cNvPr>
            <p:cNvSpPr/>
            <p:nvPr/>
          </p:nvSpPr>
          <p:spPr>
            <a:xfrm>
              <a:off x="513566" y="6087314"/>
              <a:ext cx="6623835" cy="299949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ECCDA09-E800-2CC8-5B01-AD6A7F37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4771" y="5601883"/>
              <a:ext cx="1258699" cy="818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171AC1-A0C5-53BB-C022-9686AC23C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366" y="5635115"/>
              <a:ext cx="1258699" cy="818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1DA750-C047-8A56-DA02-9011E7E9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5373" y="5635115"/>
              <a:ext cx="1258699" cy="8181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AE459D3-2B33-FEDA-B0AC-35831BF1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9760" y="5715483"/>
              <a:ext cx="1258699" cy="81815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7742E4-1EC0-D362-423E-E6927764E5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3712" y="4834547"/>
              <a:ext cx="0" cy="10798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D56F5A-C750-758D-DEA6-6C0814CB2BD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216" y="5909724"/>
              <a:ext cx="3261072" cy="18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CB8752-3DE0-8329-EAB6-F80F18B98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0003" y="4889021"/>
              <a:ext cx="1380" cy="10239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6E8F59-AFEC-D02C-5A9E-A0690D0A0764}"/>
                </a:ext>
              </a:extLst>
            </p:cNvPr>
            <p:cNvSpPr/>
            <p:nvPr/>
          </p:nvSpPr>
          <p:spPr>
            <a:xfrm>
              <a:off x="5311060" y="4834547"/>
              <a:ext cx="97886" cy="54474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070849-0C3A-3777-8958-F113FB8B336A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5347249" y="4709591"/>
              <a:ext cx="12754" cy="1249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342079BF-770D-A96B-2A7F-4C2B4E6937D1}"/>
                </a:ext>
              </a:extLst>
            </p:cNvPr>
            <p:cNvSpPr/>
            <p:nvPr/>
          </p:nvSpPr>
          <p:spPr>
            <a:xfrm>
              <a:off x="5352976" y="4633846"/>
              <a:ext cx="97883" cy="58509"/>
            </a:xfrm>
            <a:prstGeom prst="rtTriangl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6A1C153-8560-07E6-A4BC-A3EE71FA7979}"/>
                </a:ext>
              </a:extLst>
            </p:cNvPr>
            <p:cNvCxnSpPr>
              <a:cxnSpLocks/>
            </p:cNvCxnSpPr>
            <p:nvPr/>
          </p:nvCxnSpPr>
          <p:spPr>
            <a:xfrm>
              <a:off x="2527795" y="5914445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FCB4BC-FFD5-E3D5-7A68-71B17C2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180" y="5968873"/>
              <a:ext cx="223847" cy="223847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A0B594-D43A-D410-492B-0D3DE7EC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524020" y="590576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424A98A-0CE7-45F5-770B-D901D0F78C80}"/>
                </a:ext>
              </a:extLst>
            </p:cNvPr>
            <p:cNvCxnSpPr>
              <a:cxnSpLocks/>
            </p:cNvCxnSpPr>
            <p:nvPr/>
          </p:nvCxnSpPr>
          <p:spPr>
            <a:xfrm>
              <a:off x="3036360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A5C5B0F-B00B-6A02-4BE5-B204F4F0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0745" y="5967425"/>
              <a:ext cx="223847" cy="223847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495603-282F-132C-358C-F6833425E511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57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62D7A7C-0ED7-511A-428C-769D9B8E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03442" y="5967425"/>
              <a:ext cx="223847" cy="223847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5912D00-6355-73A8-A73B-DED6DB2DD7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924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33B93F7-2B74-C658-8A84-D0439E7B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309" y="5967425"/>
              <a:ext cx="223847" cy="223847"/>
            </a:xfrm>
            <a:prstGeom prst="rect">
              <a:avLst/>
            </a:prstGeom>
          </p:spPr>
        </p:pic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4B4D019-F3D3-92A7-8DDD-FD785D29D71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863" y="5912997"/>
              <a:ext cx="102649" cy="80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6ACC581-6C48-1B59-68EB-999A3108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4248" y="5967425"/>
              <a:ext cx="223847" cy="223847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F7BF298-8E34-1A7E-A509-7B56BDD00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36" r="100000">
                          <a14:backgroundMark x1="12560" y1="68016" x2="35294" y2="64777"/>
                          <a14:backgroundMark x1="38315" y1="50202" x2="50397" y2="77328"/>
                          <a14:backgroundMark x1="51033" y1="45749" x2="69952" y2="46154"/>
                          <a14:backgroundMark x1="37997" y1="40486" x2="51033" y2="40891"/>
                          <a14:backgroundMark x1="50715" y1="72470" x2="60095" y2="72065"/>
                          <a14:backgroundMark x1="41812" y1="86640" x2="46741" y2="95951"/>
                          <a14:backgroundMark x1="61844" y1="99190" x2="79650" y2="95142"/>
                          <a14:backgroundMark x1="65978" y1="60324" x2="79809" y2="65182"/>
                          <a14:backgroundMark x1="79809" y1="65992" x2="97138" y2="74089"/>
                          <a14:backgroundMark x1="80604" y1="97976" x2="97774" y2="88664"/>
                          <a14:backgroundMark x1="51828" y1="60729" x2="55962" y2="64372"/>
                          <a14:backgroundMark x1="47218" y1="87854" x2="50238" y2="90688"/>
                          <a14:backgroundMark x1="37202" y1="39271" x2="50397" y2="40081"/>
                          <a14:backgroundMark x1="5087" y1="39271" x2="32114" y2="39271"/>
                          <a14:backgroundMark x1="4769" y1="45344" x2="5882" y2="90283"/>
                          <a14:backgroundMark x1="30684" y1="36032" x2="30684" y2="36032"/>
                          <a14:backgroundMark x1="32750" y1="35628" x2="32750" y2="35628"/>
                          <a14:backgroundMark x1="54690" y1="89879" x2="54690" y2="89879"/>
                          <a14:backgroundMark x1="56280" y1="99190" x2="59936" y2="98381"/>
                          <a14:backgroundMark x1="50079" y1="61538" x2="50079" y2="61538"/>
                          <a14:backgroundMark x1="49285" y1="60729" x2="49285" y2="60729"/>
                          <a14:backgroundMark x1="45787" y1="85830" x2="45787" y2="85830"/>
                          <a14:backgroundMark x1="45310" y1="85830" x2="45310" y2="85830"/>
                          <a14:backgroundMark x1="58347" y1="89474" x2="58347" y2="894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30"/>
            <a:stretch/>
          </p:blipFill>
          <p:spPr>
            <a:xfrm>
              <a:off x="518173" y="4249603"/>
              <a:ext cx="1560932" cy="1744316"/>
            </a:xfrm>
            <a:prstGeom prst="rect">
              <a:avLst/>
            </a:prstGeom>
          </p:spPr>
        </p:pic>
        <p:pic>
          <p:nvPicPr>
            <p:cNvPr id="14" name="Picture 13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682E99BC-1F74-74B1-F7A1-47B574E0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7135" y="5655354"/>
              <a:ext cx="764506" cy="263991"/>
            </a:xfrm>
            <a:prstGeom prst="rect">
              <a:avLst/>
            </a:prstGeom>
          </p:spPr>
        </p:pic>
        <p:pic>
          <p:nvPicPr>
            <p:cNvPr id="15" name="Picture 14" descr="A picture containing indoor, fish, spiny-finned fish&#10;&#10;Description automatically generated">
              <a:extLst>
                <a:ext uri="{FF2B5EF4-FFF2-40B4-BE49-F238E27FC236}">
                  <a16:creationId xmlns:a16="http://schemas.microsoft.com/office/drawing/2014/main" id="{5A7C119B-5A56-FC9D-6E58-DF26FB52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8454" y="5625083"/>
              <a:ext cx="764506" cy="2639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9A606E1-D961-DB32-43B7-31A6BC505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7" y="1482700"/>
            <a:ext cx="6662034" cy="2153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22264-AA67-1DDF-6C52-DE0ADB2E286B}"/>
              </a:ext>
            </a:extLst>
          </p:cNvPr>
          <p:cNvSpPr/>
          <p:nvPr/>
        </p:nvSpPr>
        <p:spPr>
          <a:xfrm>
            <a:off x="475367" y="3350405"/>
            <a:ext cx="6662034" cy="299949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B8A87C-2A34-669D-C2DC-10A433017603}"/>
              </a:ext>
            </a:extLst>
          </p:cNvPr>
          <p:cNvGrpSpPr/>
          <p:nvPr/>
        </p:nvGrpSpPr>
        <p:grpSpPr>
          <a:xfrm>
            <a:off x="3583888" y="3804138"/>
            <a:ext cx="559184" cy="570653"/>
            <a:chOff x="3583888" y="3804138"/>
            <a:chExt cx="559184" cy="570653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F616152-2EC3-B047-6D41-EDBDC179DBC9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588BBF7-AD52-CC79-2994-1E73F6ED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B9D51F44-BB5D-D76D-4289-D2FA6356C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36" r="100000">
                        <a14:backgroundMark x1="12560" y1="68016" x2="35294" y2="64777"/>
                        <a14:backgroundMark x1="38315" y1="50202" x2="50397" y2="77328"/>
                        <a14:backgroundMark x1="51033" y1="45749" x2="69952" y2="46154"/>
                        <a14:backgroundMark x1="37997" y1="40486" x2="51033" y2="40891"/>
                        <a14:backgroundMark x1="50715" y1="72470" x2="60095" y2="72065"/>
                        <a14:backgroundMark x1="41812" y1="86640" x2="46741" y2="95951"/>
                        <a14:backgroundMark x1="61844" y1="99190" x2="79650" y2="95142"/>
                        <a14:backgroundMark x1="65978" y1="60324" x2="79809" y2="65182"/>
                        <a14:backgroundMark x1="79809" y1="65992" x2="97138" y2="74089"/>
                        <a14:backgroundMark x1="80604" y1="97976" x2="97774" y2="88664"/>
                        <a14:backgroundMark x1="51828" y1="60729" x2="55962" y2="64372"/>
                        <a14:backgroundMark x1="47218" y1="87854" x2="50238" y2="90688"/>
                        <a14:backgroundMark x1="37202" y1="39271" x2="50397" y2="40081"/>
                        <a14:backgroundMark x1="5087" y1="39271" x2="32114" y2="39271"/>
                        <a14:backgroundMark x1="4769" y1="45344" x2="5882" y2="90283"/>
                        <a14:backgroundMark x1="30684" y1="36032" x2="30684" y2="36032"/>
                        <a14:backgroundMark x1="32750" y1="35628" x2="32750" y2="35628"/>
                        <a14:backgroundMark x1="54690" y1="89879" x2="54690" y2="89879"/>
                        <a14:backgroundMark x1="56280" y1="99190" x2="59936" y2="98381"/>
                        <a14:backgroundMark x1="50079" y1="61538" x2="50079" y2="61538"/>
                        <a14:backgroundMark x1="49285" y1="60729" x2="49285" y2="60729"/>
                        <a14:backgroundMark x1="45787" y1="85830" x2="45787" y2="85830"/>
                        <a14:backgroundMark x1="45310" y1="85830" x2="45310" y2="85830"/>
                        <a14:backgroundMark x1="58347" y1="89474" x2="58347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1" y="1512903"/>
            <a:ext cx="4852128" cy="17443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4CF938-718B-33C6-B2AD-492ABA001B52}"/>
              </a:ext>
            </a:extLst>
          </p:cNvPr>
          <p:cNvSpPr txBox="1">
            <a:spLocks/>
          </p:cNvSpPr>
          <p:nvPr/>
        </p:nvSpPr>
        <p:spPr>
          <a:xfrm>
            <a:off x="192505" y="0"/>
            <a:ext cx="11161295" cy="816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How do we fix this?</a:t>
            </a:r>
          </a:p>
        </p:txBody>
      </p:sp>
      <p:pic>
        <p:nvPicPr>
          <p:cNvPr id="12" name="Picture 11" descr="A picture containing indoor, fish, spiny-finned fish&#10;&#10;Description automatically generated">
            <a:extLst>
              <a:ext uri="{FF2B5EF4-FFF2-40B4-BE49-F238E27FC236}">
                <a16:creationId xmlns:a16="http://schemas.microsoft.com/office/drawing/2014/main" id="{6CD336DF-2933-17AE-6901-62532DF6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507" y="2922327"/>
            <a:ext cx="764506" cy="263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26A-8901-67B5-2651-4D91DC87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6" y="191821"/>
            <a:ext cx="9742556" cy="636385"/>
          </a:xfrm>
        </p:spPr>
        <p:txBody>
          <a:bodyPr>
            <a:normAutofit/>
          </a:bodyPr>
          <a:lstStyle/>
          <a:p>
            <a:r>
              <a:rPr lang="en-US" sz="3200" dirty="0"/>
              <a:t>How do we fix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CC497-30F3-021B-F545-C2978936F1D9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D88C4-21CE-7D43-2839-7B951C9624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4487" y="2001115"/>
            <a:ext cx="4479894" cy="406704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F1367D8-D529-87A1-BBB8-F631184FF21B}"/>
              </a:ext>
            </a:extLst>
          </p:cNvPr>
          <p:cNvGrpSpPr/>
          <p:nvPr/>
        </p:nvGrpSpPr>
        <p:grpSpPr>
          <a:xfrm>
            <a:off x="7137401" y="3646374"/>
            <a:ext cx="559184" cy="570653"/>
            <a:chOff x="3583888" y="3804138"/>
            <a:chExt cx="559184" cy="5706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6A1212A-8786-A156-3DCE-994A9D3DD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80" y="3804138"/>
              <a:ext cx="0" cy="570653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2C674CD-127E-B870-98F1-F3500B1958E5}"/>
                </a:ext>
              </a:extLst>
            </p:cNvPr>
            <p:cNvCxnSpPr>
              <a:cxnSpLocks/>
            </p:cNvCxnSpPr>
            <p:nvPr/>
          </p:nvCxnSpPr>
          <p:spPr>
            <a:xfrm>
              <a:off x="3583888" y="4079537"/>
              <a:ext cx="55918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2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9B44D3-854C-6422-1E79-3B039613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957038"/>
            <a:ext cx="10899648" cy="51691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V</a:t>
            </a:r>
            <a:r>
              <a:rPr lang="en-US" sz="3200" dirty="0"/>
              <a:t>ector </a:t>
            </a:r>
            <a:r>
              <a:rPr lang="en-US" sz="3200" b="1" dirty="0"/>
              <a:t>A</a:t>
            </a:r>
            <a:r>
              <a:rPr lang="en-US" sz="3200" dirty="0"/>
              <a:t>utoregressive </a:t>
            </a:r>
            <a:r>
              <a:rPr lang="en-US" sz="3200" b="1" dirty="0" err="1"/>
              <a:t>S</a:t>
            </a:r>
            <a:r>
              <a:rPr lang="en-US" sz="3200" dirty="0" err="1"/>
              <a:t>patio</a:t>
            </a:r>
            <a:r>
              <a:rPr lang="en-US" sz="3200" dirty="0"/>
              <a:t>-</a:t>
            </a:r>
            <a:r>
              <a:rPr lang="en-US" sz="3200" b="1" dirty="0"/>
              <a:t>T</a:t>
            </a:r>
            <a:r>
              <a:rPr lang="en-US" sz="3200" dirty="0"/>
              <a:t>emporal Model (</a:t>
            </a:r>
            <a:r>
              <a:rPr lang="en-US" sz="3200" b="1" dirty="0"/>
              <a:t>VAST</a:t>
            </a:r>
            <a:r>
              <a:rPr lang="en-US" sz="3200" dirty="0"/>
              <a:t>)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dirty="0"/>
              <a:t>Designed to estimate spatial variation in density of one or more categories in one or more time steps.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DFB85-F306-CE4A-2E9C-FDA8ED2BC355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9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F58D-3080-0A2E-B568-146A7A27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03" y="1338646"/>
            <a:ext cx="9740793" cy="19414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B41453-D4DF-6EB5-069A-CC4A6FC6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574"/>
            <a:ext cx="10515600" cy="3017500"/>
          </a:xfrm>
        </p:spPr>
        <p:txBody>
          <a:bodyPr anchor="ctr">
            <a:normAutofit/>
          </a:bodyPr>
          <a:lstStyle/>
          <a:p>
            <a:r>
              <a:rPr lang="en-US" dirty="0"/>
              <a:t>Predictor 1: Model encounter probability at every spatial location and time step for each category</a:t>
            </a:r>
          </a:p>
          <a:p>
            <a:pPr lvl="3"/>
            <a:endParaRPr lang="en-US" dirty="0"/>
          </a:p>
          <a:p>
            <a:r>
              <a:rPr lang="en-US" dirty="0"/>
              <a:t>Predictor 2: Model positive catch rate (abundance) at every spatial location and time step for each category, based on the calculated encounter probability</a:t>
            </a:r>
          </a:p>
        </p:txBody>
      </p:sp>
    </p:spTree>
    <p:extLst>
      <p:ext uri="{BB962C8B-B14F-4D97-AF65-F5344CB8AC3E}">
        <p14:creationId xmlns:p14="http://schemas.microsoft.com/office/powerpoint/2010/main" val="4124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Surveys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B4233-5886-E337-B369-711250E4FEAB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7219E7D-C237-0152-63BC-A71514FE6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5" r="3387"/>
          <a:stretch/>
        </p:blipFill>
        <p:spPr>
          <a:xfrm>
            <a:off x="4032494" y="812315"/>
            <a:ext cx="7662695" cy="58538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9F45AC-2D60-CB2B-357C-D560CE1F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11" y="1227222"/>
            <a:ext cx="3535683" cy="518195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11 surveys</a:t>
            </a:r>
          </a:p>
          <a:p>
            <a:pPr lvl="1"/>
            <a:r>
              <a:rPr lang="en-US" dirty="0"/>
              <a:t>Multiple gear types</a:t>
            </a:r>
          </a:p>
          <a:p>
            <a:pPr lvl="2"/>
            <a:endParaRPr lang="en-US" dirty="0"/>
          </a:p>
          <a:p>
            <a:r>
              <a:rPr lang="en-US" dirty="0"/>
              <a:t>40 years </a:t>
            </a:r>
          </a:p>
          <a:p>
            <a:pPr lvl="1"/>
            <a:r>
              <a:rPr lang="en-US" dirty="0"/>
              <a:t>(1982 – 2022)</a:t>
            </a:r>
          </a:p>
          <a:p>
            <a:pPr lvl="2"/>
            <a:endParaRPr lang="en-US" dirty="0"/>
          </a:p>
          <a:p>
            <a:r>
              <a:rPr lang="en-US" dirty="0"/>
              <a:t>Number and size information of cod caught at each sampling location</a:t>
            </a:r>
          </a:p>
          <a:p>
            <a:pPr lvl="3"/>
            <a:endParaRPr lang="en-US" dirty="0"/>
          </a:p>
          <a:p>
            <a:r>
              <a:rPr lang="en-US" dirty="0"/>
              <a:t>Area-swept effort information for all but jigging survey</a:t>
            </a:r>
          </a:p>
        </p:txBody>
      </p:sp>
    </p:spTree>
    <p:extLst>
      <p:ext uri="{BB962C8B-B14F-4D97-AF65-F5344CB8AC3E}">
        <p14:creationId xmlns:p14="http://schemas.microsoft.com/office/powerpoint/2010/main" val="37982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Model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85A99-169F-CBB6-B035-6C4F0C361041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9347B-45A0-F7C8-C4D3-BA13BBD59002}"/>
              </a:ext>
            </a:extLst>
          </p:cNvPr>
          <p:cNvSpPr txBox="1">
            <a:spLocks/>
          </p:cNvSpPr>
          <p:nvPr/>
        </p:nvSpPr>
        <p:spPr>
          <a:xfrm>
            <a:off x="838200" y="1243263"/>
            <a:ext cx="10515600" cy="5181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Time steps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Size classes</a:t>
            </a:r>
          </a:p>
        </p:txBody>
      </p:sp>
      <p:pic>
        <p:nvPicPr>
          <p:cNvPr id="10" name="Picture 2" descr="Atlantic Cod | NOAA Fisheries">
            <a:extLst>
              <a:ext uri="{FF2B5EF4-FFF2-40B4-BE49-F238E27FC236}">
                <a16:creationId xmlns:a16="http://schemas.microsoft.com/office/drawing/2014/main" id="{F733F9B2-7E17-A65D-C7E6-CBB9F5D4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" y="4465437"/>
            <a:ext cx="1151562" cy="7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tlantic Cod | NOAA Fisheries">
            <a:extLst>
              <a:ext uri="{FF2B5EF4-FFF2-40B4-BE49-F238E27FC236}">
                <a16:creationId xmlns:a16="http://schemas.microsoft.com/office/drawing/2014/main" id="{08C9604F-4615-4EE6-E8F7-F1EB1B9D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80" y="3246104"/>
            <a:ext cx="4806703" cy="32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tlantic Cod | NOAA Fisheries">
            <a:extLst>
              <a:ext uri="{FF2B5EF4-FFF2-40B4-BE49-F238E27FC236}">
                <a16:creationId xmlns:a16="http://schemas.microsoft.com/office/drawing/2014/main" id="{B834E5DA-02A2-2B02-54EF-022B2EB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15" y="3790809"/>
            <a:ext cx="3171685" cy="211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3F1CE3-7DDF-EE51-3FDA-FAE3BE535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488" y="1500510"/>
            <a:ext cx="1813332" cy="1881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21DA81-1864-9D54-7688-548810CB2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11" b="90000" l="10000" r="90000">
                        <a14:foregroundMark x1="54444" y1="8611" x2="54444" y2="8611"/>
                        <a14:foregroundMark x1="49167" y1="90000" x2="4916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941" y="1500510"/>
            <a:ext cx="2030846" cy="2030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EB789D-BE3E-BF61-2FF1-87CB6F6DF919}"/>
              </a:ext>
            </a:extLst>
          </p:cNvPr>
          <p:cNvSpPr txBox="1"/>
          <p:nvPr/>
        </p:nvSpPr>
        <p:spPr>
          <a:xfrm>
            <a:off x="7528882" y="3484272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September-February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028FC-7EEB-73B6-057C-46B88CEB1DEB}"/>
              </a:ext>
            </a:extLst>
          </p:cNvPr>
          <p:cNvSpPr txBox="1"/>
          <p:nvPr/>
        </p:nvSpPr>
        <p:spPr>
          <a:xfrm>
            <a:off x="5144978" y="3488172"/>
            <a:ext cx="15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March-August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1E1C0-E900-2254-D342-EBD7491F37DC}"/>
              </a:ext>
            </a:extLst>
          </p:cNvPr>
          <p:cNvSpPr txBox="1"/>
          <p:nvPr/>
        </p:nvSpPr>
        <p:spPr>
          <a:xfrm>
            <a:off x="986783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</a:t>
            </a:r>
          </a:p>
          <a:p>
            <a:pPr algn="ctr"/>
            <a:r>
              <a:rPr lang="en-US" dirty="0"/>
              <a:t>(&lt; 40cm)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102C6-C59D-17F7-E61E-D80D15F7F624}"/>
              </a:ext>
            </a:extLst>
          </p:cNvPr>
          <p:cNvSpPr txBox="1"/>
          <p:nvPr/>
        </p:nvSpPr>
        <p:spPr>
          <a:xfrm>
            <a:off x="3709878" y="585805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Medium</a:t>
            </a:r>
          </a:p>
          <a:p>
            <a:pPr algn="ctr"/>
            <a:r>
              <a:rPr lang="en-US" dirty="0"/>
              <a:t>(40-70 cm)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942D8-6037-CFB0-89B1-BB967D7476F7}"/>
              </a:ext>
            </a:extLst>
          </p:cNvPr>
          <p:cNvSpPr txBox="1"/>
          <p:nvPr/>
        </p:nvSpPr>
        <p:spPr>
          <a:xfrm>
            <a:off x="8471682" y="5858054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</a:t>
            </a:r>
          </a:p>
          <a:p>
            <a:pPr algn="ctr"/>
            <a:r>
              <a:rPr lang="en-US" dirty="0"/>
              <a:t>(&gt;70 cm)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CAA32-6148-F2A6-C54C-1438DD6ACB80}"/>
              </a:ext>
            </a:extLst>
          </p:cNvPr>
          <p:cNvSpPr txBox="1"/>
          <p:nvPr/>
        </p:nvSpPr>
        <p:spPr>
          <a:xfrm>
            <a:off x="1963955" y="236290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1982 - 2022</a:t>
            </a:r>
          </a:p>
        </p:txBody>
      </p:sp>
    </p:spTree>
    <p:extLst>
      <p:ext uri="{BB962C8B-B14F-4D97-AF65-F5344CB8AC3E}">
        <p14:creationId xmlns:p14="http://schemas.microsoft.com/office/powerpoint/2010/main" val="4420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D24B9-1974-C6A5-AB2E-18374130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0" r="18624" b="4776"/>
          <a:stretch/>
        </p:blipFill>
        <p:spPr>
          <a:xfrm>
            <a:off x="213947" y="1311072"/>
            <a:ext cx="4927277" cy="470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0533-A961-2E49-F0DB-46DC2BD1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Spatial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B3F24E-75A5-F0AA-1240-7BFE1951C613}"/>
              </a:ext>
            </a:extLst>
          </p:cNvPr>
          <p:cNvSpPr txBox="1">
            <a:spLocks/>
          </p:cNvSpPr>
          <p:nvPr/>
        </p:nvSpPr>
        <p:spPr>
          <a:xfrm>
            <a:off x="5047906" y="957038"/>
            <a:ext cx="6903291" cy="5169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Northeast US continental shelf</a:t>
            </a:r>
          </a:p>
          <a:p>
            <a:pPr lvl="4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 strata: Eastern Gulf of Maine, Western Gulf of Maine, Georges Bank, Southern New England, and entire area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Stock area geographic boundaries redefined in 2021 by cod research track group to align with population structure</a:t>
            </a:r>
          </a:p>
          <a:p>
            <a:pPr lvl="5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200-knot SPDE mesh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Force 2,000 grid cells: each ~25km by 25km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9CB5-73BA-1681-0684-BEC378765CBD}"/>
              </a:ext>
            </a:extLst>
          </p:cNvPr>
          <p:cNvSpPr/>
          <p:nvPr/>
        </p:nvSpPr>
        <p:spPr>
          <a:xfrm>
            <a:off x="9594574" y="191821"/>
            <a:ext cx="2491409" cy="7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C0B38-9CA0-0303-0E18-146C2CC97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9" r="28709"/>
          <a:stretch/>
        </p:blipFill>
        <p:spPr>
          <a:xfrm>
            <a:off x="307263" y="1311072"/>
            <a:ext cx="4740644" cy="51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MRI PPT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EE9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161246</TotalTime>
  <Words>796</Words>
  <Application>Microsoft Office PowerPoint</Application>
  <PresentationFormat>Widescreen</PresentationFormat>
  <Paragraphs>179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 Identifying climate-mediated changes in Atlantic cod spatial dynamics using VAST </vt:lpstr>
      <vt:lpstr>Atlantic Cod</vt:lpstr>
      <vt:lpstr>Cod assessments and habitat use</vt:lpstr>
      <vt:lpstr>How do we fix this?</vt:lpstr>
      <vt:lpstr>Approach</vt:lpstr>
      <vt:lpstr>Model structure</vt:lpstr>
      <vt:lpstr>Surveys</vt:lpstr>
      <vt:lpstr>Model setup</vt:lpstr>
      <vt:lpstr>Spatial domain</vt:lpstr>
      <vt:lpstr>Density covariates</vt:lpstr>
      <vt:lpstr>Sum of spatial density</vt:lpstr>
      <vt:lpstr>Sum of spatial density</vt:lpstr>
      <vt:lpstr>Sum of spatial density</vt:lpstr>
      <vt:lpstr>Indices of abundance</vt:lpstr>
      <vt:lpstr>Indices of abundance</vt:lpstr>
      <vt:lpstr>Habitat associations</vt:lpstr>
      <vt:lpstr>Habitat associations</vt:lpstr>
      <vt:lpstr>Spatial dynamics,  all stock  areas  Large size – Spring</vt:lpstr>
      <vt:lpstr>Spatial dynamics,  WGOM  Large size – Spring</vt:lpstr>
      <vt:lpstr>Spatial dynamics,  GBK  Large size – Spring</vt:lpstr>
      <vt:lpstr>Conclusions</vt:lpstr>
      <vt:lpstr>Conclusions</vt:lpstr>
      <vt:lpstr>Implications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Petri Tuohimaa</dc:creator>
  <cp:lastModifiedBy>Katie Lankowicz</cp:lastModifiedBy>
  <cp:revision>649</cp:revision>
  <cp:lastPrinted>2022-02-11T18:40:05Z</cp:lastPrinted>
  <dcterms:created xsi:type="dcterms:W3CDTF">2013-03-19T10:42:00Z</dcterms:created>
  <dcterms:modified xsi:type="dcterms:W3CDTF">2023-08-21T19:16:23Z</dcterms:modified>
</cp:coreProperties>
</file>